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9193BE-3EE0-4813-9766-3DAC02BB6289}" v="68" dt="2025-06-30T04:53:57.5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洋輔 浄土" userId="06d56449ef9b25e6" providerId="LiveId" clId="{059193BE-3EE0-4813-9766-3DAC02BB6289}"/>
    <pc:docChg chg="modSld">
      <pc:chgData name="洋輔 浄土" userId="06d56449ef9b25e6" providerId="LiveId" clId="{059193BE-3EE0-4813-9766-3DAC02BB6289}" dt="2025-06-30T04:53:57.534" v="405"/>
      <pc:docMkLst>
        <pc:docMk/>
      </pc:docMkLst>
      <pc:sldChg chg="modSp mod">
        <pc:chgData name="洋輔 浄土" userId="06d56449ef9b25e6" providerId="LiveId" clId="{059193BE-3EE0-4813-9766-3DAC02BB6289}" dt="2025-06-30T04:53:57.534" v="405"/>
        <pc:sldMkLst>
          <pc:docMk/>
          <pc:sldMk cId="3616835278" sldId="2756"/>
        </pc:sldMkLst>
        <pc:graphicFrameChg chg="mod modGraphic">
          <ac:chgData name="洋輔 浄土" userId="06d56449ef9b25e6" providerId="LiveId" clId="{059193BE-3EE0-4813-9766-3DAC02BB6289}" dt="2025-06-30T04:53:57.534" v="405"/>
          <ac:graphicFrameMkLst>
            <pc:docMk/>
            <pc:sldMk cId="3616835278" sldId="2756"/>
            <ac:graphicFrameMk id="1263" creationId="{00000000-0000-0000-0000-000000000000}"/>
          </ac:graphicFrameMkLst>
        </pc:graphicFrameChg>
      </pc:sldChg>
    </pc:docChg>
  </pc:docChgLst>
  <pc:docChgLst>
    <pc:chgData name="洋輔 浄土" userId="06d56449ef9b25e6" providerId="LiveId" clId="{AEF561B3-7559-45D6-BED4-213153EBFC08}"/>
    <pc:docChg chg="custSel modSld">
      <pc:chgData name="洋輔 浄土" userId="06d56449ef9b25e6" providerId="LiveId" clId="{AEF561B3-7559-45D6-BED4-213153EBFC08}" dt="2024-06-28T03:37:23.968" v="827"/>
      <pc:docMkLst>
        <pc:docMk/>
      </pc:docMkLst>
      <pc:sldChg chg="delSp modSp mod">
        <pc:chgData name="洋輔 浄土" userId="06d56449ef9b25e6" providerId="LiveId" clId="{AEF561B3-7559-45D6-BED4-213153EBFC08}" dt="2024-06-28T03:36:12.741" v="685" actId="478"/>
        <pc:sldMkLst>
          <pc:docMk/>
          <pc:sldMk cId="3833689891" sldId="256"/>
        </pc:sldMkLst>
      </pc:sldChg>
      <pc:sldChg chg="addSp delSp modSp mod">
        <pc:chgData name="洋輔 浄土" userId="06d56449ef9b25e6" providerId="LiveId" clId="{AEF561B3-7559-45D6-BED4-213153EBFC08}" dt="2024-06-28T03:37:17.882" v="817"/>
        <pc:sldMkLst>
          <pc:docMk/>
          <pc:sldMk cId="3437315843" sldId="2755"/>
        </pc:sldMkLst>
      </pc:sldChg>
      <pc:sldChg chg="delSp modSp mod">
        <pc:chgData name="洋輔 浄土" userId="06d56449ef9b25e6" providerId="LiveId" clId="{AEF561B3-7559-45D6-BED4-213153EBFC08}" dt="2024-06-28T03:37:23.968" v="827"/>
        <pc:sldMkLst>
          <pc:docMk/>
          <pc:sldMk cId="3616835278" sldId="2756"/>
        </pc:sldMkLst>
      </pc:sldChg>
    </pc:docChg>
  </pc:docChgLst>
  <pc:docChgLst>
    <pc:chgData name="洋輔 浄土" userId="06d56449ef9b25e6" providerId="LiveId" clId="{9149ED3F-B946-4F5C-8BF1-DC18E41F830D}"/>
    <pc:docChg chg="delSld modSld">
      <pc:chgData name="洋輔 浄土" userId="06d56449ef9b25e6" providerId="LiveId" clId="{9149ED3F-B946-4F5C-8BF1-DC18E41F830D}" dt="2024-07-01T00:18:45.459" v="49" actId="6549"/>
      <pc:docMkLst>
        <pc:docMk/>
      </pc:docMkLst>
      <pc:sldChg chg="del">
        <pc:chgData name="洋輔 浄土" userId="06d56449ef9b25e6" providerId="LiveId" clId="{9149ED3F-B946-4F5C-8BF1-DC18E41F830D}" dt="2024-07-01T00:16:02.497" v="0" actId="47"/>
        <pc:sldMkLst>
          <pc:docMk/>
          <pc:sldMk cId="3833689891" sldId="256"/>
        </pc:sldMkLst>
      </pc:sldChg>
      <pc:sldChg chg="del">
        <pc:chgData name="洋輔 浄土" userId="06d56449ef9b25e6" providerId="LiveId" clId="{9149ED3F-B946-4F5C-8BF1-DC18E41F830D}" dt="2024-07-01T00:17:37.232" v="1" actId="2696"/>
        <pc:sldMkLst>
          <pc:docMk/>
          <pc:sldMk cId="3437315843" sldId="2755"/>
        </pc:sldMkLst>
      </pc:sldChg>
      <pc:sldChg chg="modSp mod">
        <pc:chgData name="洋輔 浄土" userId="06d56449ef9b25e6" providerId="LiveId" clId="{9149ED3F-B946-4F5C-8BF1-DC18E41F830D}" dt="2024-07-01T00:18:45.459" v="49" actId="6549"/>
        <pc:sldMkLst>
          <pc:docMk/>
          <pc:sldMk cId="3616835278" sldId="27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8A8A1-2ADF-4651-BAAC-27628B453A0E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06F9BE-BB3F-46DB-9A65-7BC1370F05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809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四角形 1038"/>
          <p:cNvSpPr>
            <a:spLocks noGrp="1"/>
          </p:cNvSpPr>
          <p:nvPr>
            <p:ph type="dt" idx="1"/>
          </p:nvPr>
        </p:nvSpPr>
        <p:spPr>
          <a:prstGeom prst="rect">
            <a:avLst/>
          </a:prstGeom>
        </p:spPr>
        <p:txBody>
          <a:bodyPr vert="horz" lIns="92005" tIns="46002" rIns="92005" bIns="46002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t>2022/8/3</a:t>
            </a: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70" name="四角形 103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71" name="四角形 104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272" name="四角形 104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2005" tIns="46002" rIns="92005" bIns="46002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9BD601E-CC35-4D44-9072-44D059BC992F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80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71D1CC-4577-1243-0F9B-9D91F344B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89E791-152C-D826-32D5-D752F4D6F8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17CB28-B902-4DB0-146B-F57CC04B4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892AFE-EC09-58A5-2A75-59742123C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8BCA90-6B60-A3F0-391B-190C19810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7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B5ABDE-67EC-6033-7F79-2B2FF96AB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1DBDF3-7E2F-30EA-165B-2DB48F9BA7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48FADE-B9D4-EF3D-68AC-8EC0E9791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DFA75D-2E7F-4540-CCDA-34501BD4F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4C5265-A325-E7BD-5AAD-C2CB95591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156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884AA5-6986-9576-C476-7247E67F3C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D73027-8DC8-3FFE-6D91-2E32AE3D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5E114-1F57-0970-EA0A-264010BA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FE86D3-9EEA-FAD6-65F0-88E5369C6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A4BAEE-28F8-5E3B-A0B5-39CD8AEB7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990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0D9D9A-73AB-4B75-7C74-18493BBA3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955D32-AEBE-F2A3-91A7-AA203742E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A7AD9E-E9B6-30CF-875D-BD1E1EB64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053A64-2FBB-DE3C-FE31-9CE68D64F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E6DC51-6537-E109-2A8A-91A59AFCB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02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A7A8BE-2241-4927-1ECC-2CD6729BF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6FBAAD1-B064-8BDF-AD33-06BF1E2F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1F322F-563B-4FFF-FB8D-B57012D41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23CAE-005E-D80A-68DB-8CFB4817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EFC645-D420-BF0A-A879-8AB9F93ED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21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EC94027-217A-939C-0A73-784B0AD7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68CE8-C2C0-79C5-809A-31A8176946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F881D7E-5F6F-A3EB-D302-80BD4523E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0845ED-5650-93C0-203F-35B8AE335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66B2B7-F461-2281-EF0A-42545961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E0984D4-9AD7-787A-E019-9686B91C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39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F929D2-F5DD-5425-D2E6-6A720F678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29BA99-ACF8-FE65-F4BD-3605D4D74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84AF4B3-9C76-4DE8-021A-3DA20686E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072178-EDA5-5C65-799B-93204A36F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2AECF46-BAC0-9E4D-0281-4C73653246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11D32D-A10D-8465-4B2F-FF45E74B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8EEE4B9-4E72-0995-85A1-288E7F0D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D0ACB01-4315-428B-D221-75A3F9B5D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836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BE883A-16B4-3E4F-0160-043E2AEC3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BB6E3A9-E24E-DF29-4343-7007CDB7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20F567D-87C1-B178-4684-38BBC6DD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A2611ED-206B-256C-157B-81A274181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85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694CF04-0C1A-72B5-3F6E-741C38284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54B542-8F0E-4CB4-EEC9-1EA4969DD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802408F-A0DC-FFEB-F83A-DECD6131C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18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728309-8A0E-DB40-CDCF-3E51053FA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639FE52-290F-BC8E-A162-79BEBA24B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BF65F3-751F-E17C-8883-6A688F9FB3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653419-A25A-322E-4806-5A15C9823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F921CE-582D-9917-AE05-3CF6FEFFD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7FA568-4905-9488-5061-1A127084C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940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84A30C-F3DF-3724-81D6-2AC433A29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EAD64CE-B0E5-0202-8999-11F58850E6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2814B6D-36AD-7B33-A0E0-306D98F93C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E5EEEB-491A-F330-99CC-392F3E0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BA4EE5-F82C-3FA6-D1D7-E0B63116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44AA32-70A0-8368-01B4-9956DC556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53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6834B02-1D32-22FE-0DA7-5CD3FEB0B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6E0DD2-A805-4662-D5AE-881DD2FAB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AA2ADF-0DC7-BDCF-C997-B24A6D9383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B47D7-DA54-4DCA-8BBB-612BBA399E69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8FCD-D557-FC62-7126-0716EBBF90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A71914-D8D1-97F6-A1C5-7DF176271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6B25B-B965-4822-9539-F1A522682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013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3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492894"/>
              </p:ext>
            </p:extLst>
          </p:nvPr>
        </p:nvGraphicFramePr>
        <p:xfrm>
          <a:off x="221905" y="1039376"/>
          <a:ext cx="11793879" cy="5702072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2071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7663">
                  <a:extLst>
                    <a:ext uri="{9D8B030D-6E8A-4147-A177-3AD203B41FA5}">
                      <a16:colId xmlns:a16="http://schemas.microsoft.com/office/drawing/2014/main" val="436934271"/>
                    </a:ext>
                  </a:extLst>
                </a:gridCol>
                <a:gridCol w="4075326">
                  <a:extLst>
                    <a:ext uri="{9D8B030D-6E8A-4147-A177-3AD203B41FA5}">
                      <a16:colId xmlns:a16="http://schemas.microsoft.com/office/drawing/2014/main" val="500710772"/>
                    </a:ext>
                  </a:extLst>
                </a:gridCol>
                <a:gridCol w="1804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4785">
                  <a:extLst>
                    <a:ext uri="{9D8B030D-6E8A-4147-A177-3AD203B41FA5}">
                      <a16:colId xmlns:a16="http://schemas.microsoft.com/office/drawing/2014/main" val="1340619106"/>
                    </a:ext>
                  </a:extLst>
                </a:gridCol>
              </a:tblGrid>
              <a:tr h="487574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80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インテーク</a:t>
                      </a:r>
                      <a:endParaRPr lang="ja-JP" sz="180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600" kern="100" dirty="0">
                        <a:solidFill>
                          <a:srgbClr val="002060"/>
                        </a:solidFill>
                        <a:effectLst/>
                        <a:latin typeface="メイリオ"/>
                        <a:ea typeface="メイリオ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ja-JP" altLang="en-US" sz="160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游明朝" panose="02020400000000000000" pitchFamily="18" charset="-128"/>
                        </a:rPr>
                        <a:t>アセスメント</a:t>
                      </a:r>
                      <a:endParaRPr lang="ja-JP" sz="160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600" kern="100" dirty="0">
                        <a:solidFill>
                          <a:srgbClr val="002060"/>
                        </a:solidFill>
                        <a:effectLst/>
                        <a:latin typeface="メイリオ"/>
                        <a:ea typeface="メイリオ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ja-JP" sz="1600" kern="100" dirty="0">
                        <a:solidFill>
                          <a:srgbClr val="002060"/>
                        </a:solidFill>
                        <a:effectLst/>
                        <a:latin typeface="メイリオ"/>
                        <a:ea typeface="メイリオ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/>
                </a:tc>
                <a:extLst>
                  <a:ext uri="{0D108BD9-81ED-4DB2-BD59-A6C34878D82A}">
                    <a16:rowId xmlns:a16="http://schemas.microsoft.com/office/drawing/2014/main" val="1867048538"/>
                  </a:ext>
                </a:extLst>
              </a:tr>
              <a:tr h="581538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600" b="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情報の整理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sz="1600" kern="100" dirty="0">
                        <a:solidFill>
                          <a:srgbClr val="002060"/>
                        </a:solidFill>
                        <a:effectLst/>
                        <a:latin typeface="メイリオ"/>
                        <a:ea typeface="メイリオ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理解・解釈・仮説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600" b="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本人の真のニーズ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600" b="0" kern="100" dirty="0">
                          <a:solidFill>
                            <a:schemeClr val="tx1"/>
                          </a:solidFill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支援課題</a:t>
                      </a:r>
                      <a:endParaRPr lang="ja-JP" sz="1600" b="0" kern="100" dirty="0">
                        <a:solidFill>
                          <a:schemeClr val="tx1"/>
                        </a:solidFill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游明朝" panose="02020400000000000000" pitchFamily="18" charset="-128"/>
                      </a:endParaRPr>
                    </a:p>
                  </a:txBody>
                  <a:tcPr marL="78000" marR="78000" marT="0" marB="0" anchor="ctr">
                    <a:solidFill>
                      <a:schemeClr val="accent3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2987"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r>
                        <a:rPr lang="ja-JP" altLang="en-US" sz="1400" b="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主訴</a:t>
                      </a:r>
                      <a:endParaRPr lang="en-US" altLang="ja-JP" sz="1400" b="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b="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（本人の希望）</a:t>
                      </a:r>
                      <a:endParaRPr lang="en-US" altLang="ja-JP" sz="1400" b="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sz="1400" b="0" dirty="0"/>
                    </a:p>
                    <a:p>
                      <a:pPr algn="just"/>
                      <a:endParaRPr sz="1600" b="0" dirty="0"/>
                    </a:p>
                    <a:p>
                      <a:pPr algn="just"/>
                      <a:r>
                        <a:rPr lang="en-US" altLang="ja-JP" sz="1600" kern="100" dirty="0">
                          <a:effectLst/>
                        </a:rPr>
                        <a:t>GH</a:t>
                      </a:r>
                      <a:r>
                        <a:rPr lang="ja-JP" altLang="en-US" sz="1600" kern="100" dirty="0">
                          <a:effectLst/>
                        </a:rPr>
                        <a:t>ではなく家でくらしたい。</a:t>
                      </a:r>
                      <a:endParaRPr lang="en-US" altLang="ja-JP" sz="1600" kern="100" dirty="0">
                        <a:effectLst/>
                      </a:endParaRPr>
                    </a:p>
                    <a:p>
                      <a:pPr algn="just"/>
                      <a:endParaRPr lang="en-US" altLang="ja-JP" sz="1600" kern="100" dirty="0">
                        <a:effectLst/>
                      </a:endParaRPr>
                    </a:p>
                    <a:p>
                      <a:pPr algn="just"/>
                      <a:r>
                        <a:rPr lang="ja-JP" altLang="en-US" sz="16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お母さんが作ってくれたご飯が食べたい。</a:t>
                      </a:r>
                      <a:endParaRPr lang="en-US" altLang="ja-JP" sz="16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6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6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一人で家にいるのはとても寂しい。</a:t>
                      </a:r>
                      <a:endParaRPr lang="en-US" altLang="ja-JP" sz="16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ja-JP" sz="16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</a:endParaRPr>
                    </a:p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ja-JP" sz="900" kern="100" dirty="0">
                        <a:effectLst/>
                        <a:latin typeface="メイリオ"/>
                        <a:ea typeface="メイリオ"/>
                        <a:cs typeface="Times New Roman" panose="02020603050405020304" pitchFamily="18" charset="0"/>
                      </a:endParaRPr>
                    </a:p>
                  </a:txBody>
                  <a:tcPr marL="78000" marR="780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ja-JP" altLang="en-US" sz="1400" b="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現状・作成者（支援者）のおさえておきたい情報</a:t>
                      </a:r>
                      <a:endParaRPr lang="en-US" altLang="ja-JP" sz="1400" b="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母が亡くなって半年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コンビニ弁当を自分で買っている。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兄は週に一度お金を届ける。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ひまわりには友達が通っている。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母が死んで近所のお祭りにいけてない。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8000" marR="780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本人</a:t>
                      </a:r>
                      <a:r>
                        <a:rPr lang="en-US" altLang="ja-JP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・からだ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肥満気味でコンビニでの食事に偏りがあるかも。　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知的障がいがある。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一人で家事をする経験がないだけで意欲はある性格。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・こころ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母の喪失からまだ立ち直れていない。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兄には心配をかけたくないので本音が言えない。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家族がおらず一人きりで寂しく感じている。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やることがなく時間を持て余している。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・対人関係の特徴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近所や友達とのつながりがない。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家族に気をつかって言いたいことが言えない。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en-US" altLang="ja-JP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【</a:t>
                      </a:r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環境</a:t>
                      </a:r>
                      <a:r>
                        <a:rPr lang="en-US" altLang="ja-JP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】</a:t>
                      </a: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家族と暮らしていた家に今は一人暮らし。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近所に気にかけてくれる人がいる。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友達が通っている場所がある。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なにもやることがないのでゲームと</a:t>
                      </a:r>
                      <a:endParaRPr lang="en-US" altLang="ja-JP" sz="14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4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　プラモをするしかない。　</a:t>
                      </a:r>
                      <a:endParaRPr lang="en-US" altLang="ja-JP" sz="1600" kern="100" dirty="0">
                        <a:effectLst/>
                        <a:latin typeface="メイリオ"/>
                        <a:ea typeface="メイリオ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ja-JP" sz="1600" kern="100" dirty="0">
                        <a:effectLst/>
                        <a:latin typeface="メイリオ"/>
                        <a:ea typeface="メイリオ"/>
                        <a:cs typeface="Times New Roman" panose="02020603050405020304" pitchFamily="18" charset="0"/>
                      </a:endParaRPr>
                    </a:p>
                  </a:txBody>
                  <a:tcPr marL="78000" marR="7800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dirty="0"/>
                    </a:p>
                    <a:p>
                      <a:pPr algn="just"/>
                      <a:endParaRPr lang="en-US" altLang="ja-JP" sz="900" kern="100" dirty="0">
                        <a:effectLst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</a:endParaRPr>
                    </a:p>
                    <a:p>
                      <a:pPr algn="just"/>
                      <a:endParaRPr lang="en-US" altLang="ja-JP" sz="900" kern="100" dirty="0">
                        <a:effectLst/>
                      </a:endParaRPr>
                    </a:p>
                    <a:p>
                      <a:pPr algn="just"/>
                      <a:endParaRPr lang="en-US" altLang="ja-JP" sz="2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endParaRPr lang="en-US" altLang="ja-JP" sz="20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・家族との思い出のある住み馴れた家で暮らし続けたい。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・母がいたころのように自分のために誰かが作った料理が食べたい。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  <a:cs typeface="Times New Roman" panose="02020603050405020304" pitchFamily="18" charset="0"/>
                        </a:rPr>
                        <a:t>・友達がいる場所に出かけ人との関わりが欲しい。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78000" marR="7800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・暮らしてくうえで一人では難しいことを相談していく必要がある。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 dirty="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・調理面のサポートが必要。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kern="100">
                          <a:effectLst/>
                          <a:latin typeface="BIZ UDゴシック" panose="020B0400000000000000" pitchFamily="49" charset="-128"/>
                          <a:ea typeface="BIZ UDゴシック" panose="020B0400000000000000" pitchFamily="49" charset="-128"/>
                        </a:rPr>
                        <a:t>・人と接する機会が必要。</a:t>
                      </a: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2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800" kern="100" dirty="0">
                        <a:effectLst/>
                        <a:latin typeface="BIZ UDゴシック" panose="020B0400000000000000" pitchFamily="49" charset="-128"/>
                        <a:ea typeface="BIZ UDゴシック" panose="020B0400000000000000" pitchFamily="49" charset="-128"/>
                      </a:endParaRPr>
                    </a:p>
                  </a:txBody>
                  <a:tcPr marL="78000" marR="780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64" name="Rectangle 1"/>
          <p:cNvSpPr>
            <a:spLocks noChangeArrowheads="1"/>
          </p:cNvSpPr>
          <p:nvPr/>
        </p:nvSpPr>
        <p:spPr>
          <a:xfrm>
            <a:off x="838200" y="400447"/>
            <a:ext cx="10515599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dirty="0">
                <a:solidFill>
                  <a:prstClr val="black"/>
                </a:solidFill>
                <a:latin typeface="メイリオ"/>
                <a:ea typeface="メイリオ"/>
                <a:cs typeface="Times New Roman" panose="02020603050405020304" pitchFamily="18" charset="0"/>
              </a:rPr>
              <a:t>演習二日目資料②</a:t>
            </a:r>
            <a:r>
              <a:rPr kumimoji="0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Times New Roman" panose="02020603050405020304" pitchFamily="18" charset="0"/>
              </a:rPr>
              <a:t>‐</a:t>
            </a:r>
            <a:r>
              <a:rPr kumimoji="0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Times New Roman" panose="02020603050405020304" pitchFamily="18" charset="0"/>
              </a:rPr>
              <a:t>１　</a:t>
            </a:r>
            <a:r>
              <a:rPr kumimoji="0" lang="ja-JP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Times New Roman" panose="02020603050405020304" pitchFamily="18" charset="0"/>
              </a:rPr>
              <a:t>新ニーズ整理票作成例　県</a:t>
            </a:r>
            <a:r>
              <a:rPr kumimoji="0" lang="ja-JP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  <a:cs typeface="Times New Roman" panose="02020603050405020304" pitchFamily="18" charset="0"/>
              </a:rPr>
              <a:t>二さん</a:t>
            </a:r>
            <a:endParaRPr kumimoji="0" lang="ja-JP" altLang="ja-JP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266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游ゴシック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游ゴシック" panose="020F0502020204030204"/>
              <a:ea typeface="+mn-ea"/>
              <a:cs typeface="+mn-cs"/>
            </a:endParaRPr>
          </a:p>
        </p:txBody>
      </p:sp>
      <p:cxnSp>
        <p:nvCxnSpPr>
          <p:cNvPr id="1267" name="直線コネクタ 432"/>
          <p:cNvCxnSpPr>
            <a:cxnSpLocks/>
          </p:cNvCxnSpPr>
          <p:nvPr/>
        </p:nvCxnSpPr>
        <p:spPr>
          <a:xfrm>
            <a:off x="763886" y="867624"/>
            <a:ext cx="10589912" cy="0"/>
          </a:xfrm>
          <a:prstGeom prst="straightConnector1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35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359</Words>
  <Application>Microsoft Office PowerPoint</Application>
  <PresentationFormat>ワイド画面</PresentationFormat>
  <Paragraphs>85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洋輔 浄土</dc:creator>
  <cp:lastModifiedBy>洋輔 浄土</cp:lastModifiedBy>
  <cp:revision>1</cp:revision>
  <dcterms:created xsi:type="dcterms:W3CDTF">2024-06-17T06:00:29Z</dcterms:created>
  <dcterms:modified xsi:type="dcterms:W3CDTF">2025-06-30T04:53:57Z</dcterms:modified>
</cp:coreProperties>
</file>